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  <p:sldMasterId id="2147483677" r:id="rId5"/>
    <p:sldMasterId id="2147483687" r:id="rId6"/>
    <p:sldMasterId id="2147483697" r:id="rId7"/>
    <p:sldMasterId id="2147483707" r:id="rId8"/>
    <p:sldMasterId id="2147483721" r:id="rId9"/>
    <p:sldMasterId id="2147483738" r:id="rId10"/>
  </p:sldMasterIdLst>
  <p:notesMasterIdLst>
    <p:notesMasterId r:id="rId13"/>
  </p:notesMasterIdLst>
  <p:handoutMasterIdLst>
    <p:handoutMasterId r:id="rId14"/>
  </p:handoutMasterIdLst>
  <p:sldIdLst>
    <p:sldId id="2131637931" r:id="rId11"/>
    <p:sldId id="2131637932" r:id="rId12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" id="{FEE2DF46-A96E-4F1E-8EFA-8125A02E7D82}">
          <p14:sldIdLst/>
        </p14:section>
        <p14:section name="Inhaltsfolien" id="{B49AEE74-0A85-4C0B-89CB-302CC1DB1D02}">
          <p14:sldIdLst>
            <p14:sldId id="2131637931"/>
            <p14:sldId id="213163793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z Paula BFE" initials="DIP" lastIdx="4" clrIdx="0">
    <p:extLst>
      <p:ext uri="{19B8F6BF-5375-455C-9EA6-DF929625EA0E}">
        <p15:presenceInfo xmlns:p15="http://schemas.microsoft.com/office/powerpoint/2012/main" userId="Diaz Paula BFE" providerId="None"/>
      </p:ext>
    </p:extLst>
  </p:cmAuthor>
  <p:cmAuthor id="2" name="Kutschera Patrick BFE" initials="KPB" lastIdx="2" clrIdx="1">
    <p:extLst>
      <p:ext uri="{19B8F6BF-5375-455C-9EA6-DF929625EA0E}">
        <p15:presenceInfo xmlns:p15="http://schemas.microsoft.com/office/powerpoint/2012/main" userId="Kutschera Patrick BFE" providerId="None"/>
      </p:ext>
    </p:extLst>
  </p:cmAuthor>
  <p:cmAuthor id="3" name="Marty Thomas BFE" initials="MTB" lastIdx="1" clrIdx="2">
    <p:extLst>
      <p:ext uri="{19B8F6BF-5375-455C-9EA6-DF929625EA0E}">
        <p15:presenceInfo xmlns:p15="http://schemas.microsoft.com/office/powerpoint/2012/main" userId="Marty Thomas BFE" providerId="None"/>
      </p:ext>
    </p:extLst>
  </p:cmAuthor>
  <p:cmAuthor id="4" name="Winter Viviane BFE" initials="WVB" lastIdx="4" clrIdx="3">
    <p:extLst>
      <p:ext uri="{19B8F6BF-5375-455C-9EA6-DF929625EA0E}">
        <p15:presenceInfo xmlns:p15="http://schemas.microsoft.com/office/powerpoint/2012/main" userId="S-1-5-21-3993060671-4215906946-993041443-4299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73C"/>
    <a:srgbClr val="DCEAF7"/>
    <a:srgbClr val="23A3DB"/>
    <a:srgbClr val="0098D8"/>
    <a:srgbClr val="E4E6E9"/>
    <a:srgbClr val="12385F"/>
    <a:srgbClr val="EA5B0C"/>
    <a:srgbClr val="F0F7F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67" autoAdjust="0"/>
    <p:restoredTop sz="93690" autoAdjust="0"/>
  </p:normalViewPr>
  <p:slideViewPr>
    <p:cSldViewPr showGuides="1">
      <p:cViewPr varScale="1">
        <p:scale>
          <a:sx n="96" d="100"/>
          <a:sy n="96" d="100"/>
        </p:scale>
        <p:origin x="198" y="72"/>
      </p:cViewPr>
      <p:guideLst/>
    </p:cSldViewPr>
  </p:slideViewPr>
  <p:outlineViewPr>
    <p:cViewPr>
      <p:scale>
        <a:sx n="33" d="100"/>
        <a:sy n="33" d="100"/>
      </p:scale>
      <p:origin x="0" y="-93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4464"/>
    </p:cViewPr>
  </p:sorterViewPr>
  <p:notesViewPr>
    <p:cSldViewPr>
      <p:cViewPr varScale="1">
        <p:scale>
          <a:sx n="95" d="100"/>
          <a:sy n="95" d="100"/>
        </p:scale>
        <p:origin x="3391" y="6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2479" y="249070"/>
            <a:ext cx="4282476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092527" y="249070"/>
            <a:ext cx="1232669" cy="3367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19.02.2025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2479" y="9217207"/>
            <a:ext cx="4282476" cy="35974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092527" y="9217209"/>
            <a:ext cx="1232669" cy="3597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‹N°›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503238" y="1352550"/>
            <a:ext cx="6038850" cy="3397250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68425" y="9733317"/>
            <a:ext cx="2210808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14612" y="9733317"/>
            <a:ext cx="863510" cy="19490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66621" y="5042296"/>
            <a:ext cx="5511501" cy="4221919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192602" y="462360"/>
            <a:ext cx="2076877" cy="20165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19.02.2025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57978" y="469050"/>
            <a:ext cx="3220500" cy="1949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sv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5999" y="512677"/>
            <a:ext cx="5580063" cy="2550336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096000" y="3176972"/>
            <a:ext cx="5580062" cy="1008403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energieschweiz.ch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Pulverstrasse</a:t>
            </a:r>
            <a:r>
              <a:rPr lang="de-DE" sz="800" dirty="0">
                <a:solidFill>
                  <a:schemeClr val="accent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CH-3063 Ittigen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EnergieSchweiz</a:t>
            </a:r>
            <a:endParaRPr lang="de-DE" sz="8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Bundesamt für Energie BFE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734CD9DA-29F8-459C-8D55-165627630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12676"/>
            <a:ext cx="5663952" cy="558062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5188859-E725-4D10-956E-1E681B479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32000" y="6091199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27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C3BF1-4F84-4DA9-9553-961534D050BA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 dirty="0"/>
              <a:t>Fragetext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5954-AE0D-48C7-B3AC-80E89E2F18F5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689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Schlussformel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136074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Optionaler Text hinzufügen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energieschweiz.ch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EnergieSchweiz</a:t>
            </a:r>
            <a:endParaRPr lang="de-DE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Bundesamt für Energie BFE</a:t>
            </a:r>
            <a:endParaRPr lang="de-CH" sz="800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7E14C55-4D76-4FCB-9B30-DB0A4E5A77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2000" y="6091200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573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1879-3F63-435D-986F-107803801F4F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Untertitel Autor Datum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254" y="6054499"/>
            <a:ext cx="2439386" cy="8035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9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>
                <a:solidFill>
                  <a:schemeClr val="bg1"/>
                </a:solidFill>
              </a:rPr>
              <a:t>suisseenergie.ch</a:t>
            </a:r>
            <a:endParaRPr lang="de-CH" sz="800">
              <a:solidFill>
                <a:schemeClr val="bg1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9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93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err="1">
                <a:solidFill>
                  <a:schemeClr val="bg1"/>
                </a:solidFill>
              </a:rPr>
              <a:t>SuisseEnergie</a:t>
            </a:r>
            <a:endParaRPr lang="de-DE" sz="80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>
                <a:solidFill>
                  <a:schemeClr val="bg1"/>
                </a:solidFill>
              </a:rPr>
              <a:t>Office fédéral de l'énergie OFEN</a:t>
            </a:r>
            <a:endParaRPr lang="de-CH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514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Formatvorlage</a:t>
            </a:r>
            <a:r>
              <a:rPr lang="de-DE"/>
              <a:t> des Untertitelmasters durch Klicken bearbeiten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0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64163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79005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4280151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/>
              <a:t>Diagramm einfügen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2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3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134285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9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10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1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353245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Autor Datum hinzufügen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0408AE-5400-4EC9-AC42-EC26DD7C15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1549" y="6301007"/>
            <a:ext cx="5435248" cy="35864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0FB7112F-60E7-41F1-A56E-CC890261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1116" y="6091840"/>
            <a:ext cx="2490414" cy="77084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2937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3555726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/>
              <a:t>Fragetext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  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 userDrawn="1"/>
        </p:nvSpPr>
        <p:spPr>
          <a:xfrm>
            <a:off x="515658" y="6496984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energieschweiz.ch</a:t>
            </a:r>
          </a:p>
        </p:txBody>
      </p:sp>
      <p:sp>
        <p:nvSpPr>
          <p:cNvPr id="9" name="Foliennummernplatzhalter 8"/>
          <p:cNvSpPr>
            <a:spLocks noGrp="1"/>
          </p:cNvSpPr>
          <p:nvPr userDrawn="1"/>
        </p:nvSpPr>
        <p:spPr>
          <a:xfrm>
            <a:off x="10608780" y="6496984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r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Datumsplatzhalter 6"/>
          <p:cNvSpPr>
            <a:spLocks noGrp="1"/>
          </p:cNvSpPr>
          <p:nvPr userDrawn="1"/>
        </p:nvSpPr>
        <p:spPr>
          <a:xfrm>
            <a:off x="2389117" y="6496984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Oktober 2021</a:t>
            </a:r>
          </a:p>
        </p:txBody>
      </p:sp>
    </p:spTree>
    <p:extLst>
      <p:ext uri="{BB962C8B-B14F-4D97-AF65-F5344CB8AC3E}">
        <p14:creationId xmlns:p14="http://schemas.microsoft.com/office/powerpoint/2010/main" val="1811937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977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256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8063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10205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41741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1253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1154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0642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98AA-99CE-4A6B-88D6-15BC9182D734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8922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4381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1727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750796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8230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65136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896082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055862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98703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1716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01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38501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687792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97337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047258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41208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588327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3056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8859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485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5999" y="512677"/>
            <a:ext cx="5580063" cy="2550336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096000" y="3176972"/>
            <a:ext cx="5580062" cy="1008403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energieschweiz.ch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Pulverstrasse</a:t>
            </a:r>
            <a:r>
              <a:rPr lang="de-DE" sz="800" dirty="0">
                <a:solidFill>
                  <a:schemeClr val="accent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CH-3063 Ittigen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1"/>
                </a:solidFill>
              </a:rPr>
              <a:t>EnergieSchweiz</a:t>
            </a:r>
            <a:endParaRPr lang="de-DE" sz="800" dirty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1"/>
                </a:solidFill>
              </a:rPr>
              <a:t>Bundesamt für Energie BFE</a:t>
            </a:r>
            <a:endParaRPr lang="de-CH" sz="800" dirty="0">
              <a:solidFill>
                <a:schemeClr val="accent1"/>
              </a:solidFill>
            </a:endParaRP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734CD9DA-29F8-459C-8D55-1656276300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12676"/>
            <a:ext cx="5663952" cy="558062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5188859-E725-4D10-956E-1E681B479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32000" y="6091199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470767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ild vollflächig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CBD2CE7-4EA2-4CCC-AA9E-AD250EE2AE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9668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Untertitel Autor Datum hinzufügen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0408AE-5400-4EC9-AC42-EC26DD7C15B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1549" y="6301007"/>
            <a:ext cx="5435248" cy="358647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0FB7112F-60E7-41F1-A56E-CC8902619A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1116" y="6091840"/>
            <a:ext cx="2490414" cy="77084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42250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7" y="2096852"/>
            <a:ext cx="8352371" cy="2304255"/>
          </a:xfrm>
        </p:spPr>
        <p:txBody>
          <a:bodyPr anchor="ctr"/>
          <a:lstStyle>
            <a:lvl1pPr algn="l">
              <a:lnSpc>
                <a:spcPct val="92000"/>
              </a:lnSpc>
              <a:defRPr sz="8000"/>
            </a:lvl1pPr>
          </a:lstStyle>
          <a:p>
            <a:r>
              <a:rPr lang="de-CH" dirty="0"/>
              <a:t>Zwischentitel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5085184"/>
            <a:ext cx="8352370" cy="900100"/>
          </a:xfrm>
        </p:spPr>
        <p:txBody>
          <a:bodyPr anchor="b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Formatvorlage</a:t>
            </a:r>
            <a:r>
              <a:rPr lang="de-DE" dirty="0"/>
              <a:t> des Untertitelmasters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98AA-99CE-4A6B-88D6-15BC9182D734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602374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098084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A06E-77C7-4516-BDC6-1C278EF59BC7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501624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5378" y="1592796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5D969-93B5-4A15-A1F6-4A373F31698E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68063" y="1592795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910313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4A37B-64A7-43CF-9F1B-473FBBE4BA78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 dirty="0"/>
              <a:t>Diagramm einfügen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31936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5502591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B933-7EB3-4EC6-A63E-E1575EF48401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70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20136A2-94ED-4259-8313-99796AB7C3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63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6895021-9A68-489A-BC48-C55B46F7CD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8063" y="440669"/>
            <a:ext cx="5508001" cy="703919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638370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7208-F026-48FE-A22B-3ED8D9C6413D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fr-FR"/>
              <a:t>Cliquez sur l'icône pour ajouter une image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3326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C3BF1-4F84-4DA9-9553-961534D050BA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46790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gen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379" y="1592796"/>
            <a:ext cx="5508613" cy="3168352"/>
          </a:xfrm>
        </p:spPr>
        <p:txBody>
          <a:bodyPr anchor="ctr"/>
          <a:lstStyle>
            <a:lvl1pPr algn="r">
              <a:defRPr sz="8000"/>
            </a:lvl1pPr>
          </a:lstStyle>
          <a:p>
            <a:r>
              <a:rPr lang="de-CH" dirty="0"/>
              <a:t>Fragetext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5954-AE0D-48C7-B3AC-80E89E2F18F5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C74A3E-8A3E-4CBE-8991-89C9E143B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104112" y="1736725"/>
            <a:ext cx="2339926" cy="234034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4894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5378" y="1592796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68063" y="1592795"/>
            <a:ext cx="5508000" cy="458416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946956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bg>
      <p:bgPr>
        <a:gradFill>
          <a:gsLst>
            <a:gs pos="100000">
              <a:srgbClr val="12385F"/>
            </a:gs>
            <a:gs pos="0">
              <a:srgbClr val="0C273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15938" y="1122363"/>
            <a:ext cx="9000442" cy="2619214"/>
          </a:xfrm>
        </p:spPr>
        <p:txBody>
          <a:bodyPr anchor="b"/>
          <a:lstStyle>
            <a:lvl1pPr algn="l">
              <a:lnSpc>
                <a:spcPct val="92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Schlussformel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15938" y="3897052"/>
            <a:ext cx="9000442" cy="136074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 dirty="0"/>
              <a:t>Optionaler Text hinzufügen</a:t>
            </a:r>
            <a:endParaRPr lang="de-CH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931CC00-0024-4578-90D6-6FF1EAA1ADC3}"/>
              </a:ext>
            </a:extLst>
          </p:cNvPr>
          <p:cNvSpPr txBox="1"/>
          <p:nvPr userDrawn="1"/>
        </p:nvSpPr>
        <p:spPr>
          <a:xfrm>
            <a:off x="4277428" y="6309320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energieschweiz.ch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6CE1330-520F-427D-BF5D-C54A09D1B3A7}"/>
              </a:ext>
            </a:extLst>
          </p:cNvPr>
          <p:cNvSpPr txBox="1"/>
          <p:nvPr userDrawn="1"/>
        </p:nvSpPr>
        <p:spPr>
          <a:xfrm>
            <a:off x="2388838" y="6309320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Pulverstrasse</a:t>
            </a:r>
            <a:r>
              <a:rPr lang="de-DE" sz="800" dirty="0">
                <a:solidFill>
                  <a:schemeClr val="bg1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CH-3063 Ittigen</a:t>
            </a:r>
            <a:endParaRPr lang="de-CH" sz="8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7787F77-0866-4262-A110-EB9FBCC6189C}"/>
              </a:ext>
            </a:extLst>
          </p:cNvPr>
          <p:cNvSpPr txBox="1"/>
          <p:nvPr userDrawn="1"/>
        </p:nvSpPr>
        <p:spPr>
          <a:xfrm>
            <a:off x="521071" y="6308662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bg1"/>
                </a:solidFill>
              </a:rPr>
              <a:t>EnergieSchweiz</a:t>
            </a:r>
            <a:endParaRPr lang="de-DE" sz="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bg1"/>
                </a:solidFill>
              </a:rPr>
              <a:t>Bundesamt für Energie BFE</a:t>
            </a:r>
            <a:endParaRPr lang="de-CH" sz="800" dirty="0">
              <a:solidFill>
                <a:schemeClr val="bg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7E14C55-4D76-4FCB-9B30-DB0A4E5A77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2000" y="6091200"/>
            <a:ext cx="24912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961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1879-3F63-435D-986F-107803801F4F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341266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(avec tex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8134" y="558800"/>
            <a:ext cx="10735733" cy="508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728134" y="1277295"/>
            <a:ext cx="10735733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11463867" y="176553"/>
            <a:ext cx="58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460C439-FEEE-4725-8C40-102DCE0FE8D4}" type="slidenum">
              <a:rPr lang="de-CH" sz="12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6617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(à deux colonn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8134" y="558800"/>
            <a:ext cx="10735733" cy="508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728134" y="1277295"/>
            <a:ext cx="5067756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6396111" y="1279120"/>
            <a:ext cx="5067756" cy="40954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11463867" y="176553"/>
            <a:ext cx="58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C460C439-FEEE-4725-8C40-102DCE0FE8D4}" type="slidenum">
              <a:rPr lang="de-CH" sz="12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8196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0" name="Picture 27" descr="BV_BFE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92" y="360000"/>
            <a:ext cx="439664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1901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718189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 lang="de-DE" dirty="0" smtClean="0"/>
            </a:lvl1pPr>
            <a:lvl2pPr>
              <a:lnSpc>
                <a:spcPct val="100000"/>
              </a:lnSpc>
              <a:spcBef>
                <a:spcPts val="1000"/>
              </a:spcBef>
              <a:defRPr lang="de-DE" dirty="0" smtClean="0"/>
            </a:lvl2pPr>
            <a:lvl3pPr>
              <a:lnSpc>
                <a:spcPct val="100000"/>
              </a:lnSpc>
              <a:spcBef>
                <a:spcPts val="1000"/>
              </a:spcBef>
              <a:defRPr lang="de-DE" dirty="0" smtClean="0"/>
            </a:lvl3pPr>
            <a:lvl4pPr>
              <a:lnSpc>
                <a:spcPct val="100000"/>
              </a:lnSpc>
              <a:spcBef>
                <a:spcPts val="1000"/>
              </a:spcBef>
              <a:defRPr lang="de-DE" dirty="0" smtClean="0"/>
            </a:lvl4pPr>
            <a:lvl5pPr>
              <a:lnSpc>
                <a:spcPct val="100000"/>
              </a:lnSpc>
              <a:spcBef>
                <a:spcPts val="1000"/>
              </a:spcBef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727297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79816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1000"/>
              </a:spcBef>
              <a:defRPr/>
            </a:lvl1pPr>
            <a:lvl2pPr>
              <a:lnSpc>
                <a:spcPct val="100000"/>
              </a:lnSpc>
              <a:spcBef>
                <a:spcPts val="1000"/>
              </a:spcBef>
              <a:defRPr/>
            </a:lvl2pPr>
            <a:lvl3pPr>
              <a:lnSpc>
                <a:spcPct val="100000"/>
              </a:lnSpc>
              <a:spcBef>
                <a:spcPts val="1000"/>
              </a:spcBef>
              <a:defRPr/>
            </a:lvl3pPr>
            <a:lvl4pPr>
              <a:lnSpc>
                <a:spcPct val="100000"/>
              </a:lnSpc>
              <a:spcBef>
                <a:spcPts val="1000"/>
              </a:spcBef>
              <a:defRPr/>
            </a:lvl4pPr>
            <a:lvl5pPr>
              <a:lnSpc>
                <a:spcPct val="10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05650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48437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Diagramm">
    <p:bg>
      <p:bgPr>
        <a:solidFill>
          <a:srgbClr val="F0F7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80" y="440669"/>
            <a:ext cx="3816910" cy="79208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4A37B-64A7-43CF-9F1B-473FBBE4BA78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B5156C8-6FDA-48FE-BA15-A668040069C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07868" y="440669"/>
            <a:ext cx="6768195" cy="5736293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</a:lstStyle>
          <a:p>
            <a:pPr lvl="0"/>
            <a:r>
              <a:rPr lang="de-DE" dirty="0"/>
              <a:t>Diagramm einfügen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9338E29-8DC7-421D-B7E6-DE587851149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15379" y="1592796"/>
            <a:ext cx="3816910" cy="4584167"/>
          </a:xfrm>
        </p:spPr>
        <p:txBody>
          <a:bodyPr/>
          <a:lstStyle>
            <a:lvl1pPr>
              <a:lnSpc>
                <a:spcPct val="95000"/>
              </a:lnSpc>
              <a:defRPr sz="1800"/>
            </a:lvl1pPr>
            <a:lvl2pPr>
              <a:lnSpc>
                <a:spcPct val="95000"/>
              </a:lnSpc>
              <a:defRPr sz="1800"/>
            </a:lvl2pPr>
            <a:lvl3pPr>
              <a:lnSpc>
                <a:spcPct val="95000"/>
              </a:lnSpc>
              <a:defRPr sz="1800"/>
            </a:lvl3pPr>
            <a:lvl4pPr>
              <a:lnSpc>
                <a:spcPct val="95000"/>
              </a:lnSpc>
              <a:defRPr sz="1800"/>
            </a:lvl4pPr>
            <a:lvl5pPr>
              <a:lnSpc>
                <a:spcPct val="95000"/>
              </a:lnSpc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939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29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1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98526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‹N°›</a:t>
            </a:fld>
            <a:endParaRPr lang="de-CH" dirty="0"/>
          </a:p>
        </p:txBody>
      </p:sp>
      <p:pic>
        <p:nvPicPr>
          <p:cNvPr id="12" name="Picture 18" descr="Logo_col_wapp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0" y="360000"/>
            <a:ext cx="294704" cy="32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8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5502591" cy="70391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B933-7EB3-4EC6-A63E-E1575EF48401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70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20136A2-94ED-4259-8313-99796AB7C3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063" y="1196752"/>
            <a:ext cx="5508000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76895021-9A68-489A-BC48-C55B46F7CD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8063" y="440669"/>
            <a:ext cx="5508001" cy="703919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9264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0391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7208-F026-48FE-A22B-3ED8D9C6413D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969" y="1196752"/>
            <a:ext cx="11166093" cy="489654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35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388838" y="6453337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E2E728D5-90BB-4AEA-A9A2-6789A2D60A52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5379" y="6453337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de-CH"/>
              <a:t>energieschweiz.ch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08501" y="6453337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0" r:id="rId2"/>
    <p:sldLayoutId id="2147483669" r:id="rId3"/>
    <p:sldLayoutId id="2147483659" r:id="rId4"/>
    <p:sldLayoutId id="2147483674" r:id="rId5"/>
    <p:sldLayoutId id="2147483666" r:id="rId6"/>
    <p:sldLayoutId id="2147483668" r:id="rId7"/>
    <p:sldLayoutId id="2147483667" r:id="rId8"/>
    <p:sldLayoutId id="2147483665" r:id="rId9"/>
    <p:sldLayoutId id="2147483663" r:id="rId10"/>
    <p:sldLayoutId id="2147483673" r:id="rId11"/>
    <p:sldLayoutId id="2147483671" r:id="rId12"/>
    <p:sldLayoutId id="2147483664" r:id="rId1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Textmasterformat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99547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000" cap="all" baseline="0" dirty="0">
                <a:latin typeface="+mn-lt"/>
              </a:rPr>
              <a:t>Energieeffiziente und klimafreundliche Mobilität ▪ Christoph Schreyer ▪ Leiter Sektion Energieeffizienter Verkehr  BFE </a:t>
            </a:r>
            <a:r>
              <a:rPr lang="en-GB" sz="1000" cap="all" baseline="0" noProof="0" dirty="0">
                <a:latin typeface="+mn-lt"/>
              </a:rPr>
              <a:t>▪ </a:t>
            </a:r>
            <a:r>
              <a:rPr lang="de-CH" sz="1000" cap="all" baseline="0" noProof="0" dirty="0">
                <a:latin typeface="+mn-lt"/>
              </a:rPr>
              <a:t>2.11.2022</a:t>
            </a:r>
            <a:endParaRPr lang="de-CH" sz="10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99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fr-FR" sz="900" cap="all" baseline="0" dirty="0">
                <a:latin typeface="+mn-lt"/>
              </a:rPr>
              <a:t>                                                                 E-Mobilité: informations pour les communes </a:t>
            </a:r>
            <a:r>
              <a:rPr lang="fr-CH" sz="900" cap="all" baseline="0" dirty="0">
                <a:latin typeface="+mn-lt"/>
              </a:rPr>
              <a:t> ▪ Daniel Schaller (OFEN) </a:t>
            </a:r>
            <a:r>
              <a:rPr lang="fr-CH" sz="900" cap="all" baseline="0" noProof="0" dirty="0">
                <a:latin typeface="+mn-lt"/>
              </a:rPr>
              <a:t>▪ 15 novembre 2022</a:t>
            </a:r>
            <a:endParaRPr lang="fr-CH" sz="9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 userDrawn="1"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844" y="6356744"/>
            <a:ext cx="893792" cy="38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58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fr-FR" sz="900" cap="all" baseline="0" dirty="0">
                <a:latin typeface="+mn-lt"/>
              </a:rPr>
              <a:t>                                          E-Mobilité: </a:t>
            </a:r>
            <a:r>
              <a:rPr lang="fr-CH" sz="900" cap="all" baseline="0" dirty="0">
                <a:latin typeface="+mn-lt"/>
              </a:rPr>
              <a:t>échanges avec les cantons romands </a:t>
            </a:r>
            <a:r>
              <a:rPr lang="fr-CH" sz="900" cap="all" baseline="0" dirty="0">
                <a:latin typeface="+mn-lt"/>
                <a:sym typeface="Wingdings" panose="05000000000000000000" pitchFamily="2" charset="2"/>
              </a:rPr>
              <a:t> OFEN   </a:t>
            </a:r>
            <a:r>
              <a:rPr lang="fr-CH" sz="900" cap="all" baseline="0" dirty="0">
                <a:latin typeface="+mn-lt"/>
              </a:rPr>
              <a:t>▪  Daniel Schaller (OFEN) </a:t>
            </a:r>
            <a:r>
              <a:rPr lang="fr-CH" sz="900" cap="all" baseline="0" noProof="0" dirty="0">
                <a:latin typeface="+mn-lt"/>
              </a:rPr>
              <a:t>▪ 6 décembre 2022</a:t>
            </a:r>
            <a:endParaRPr lang="fr-CH" sz="900" cap="all" baseline="0" dirty="0">
              <a:latin typeface="+mn-lt"/>
            </a:endParaRP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58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379" y="440669"/>
            <a:ext cx="11160684" cy="7920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5379" y="1592796"/>
            <a:ext cx="11160684" cy="4584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Textmasterformat bearbeiten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388838" y="6453337"/>
            <a:ext cx="1513384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E2E728D5-90BB-4AEA-A9A2-6789A2D60A52}" type="datetime6">
              <a:rPr lang="de-CH" smtClean="0"/>
              <a:t>Februar 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15379" y="6453337"/>
            <a:ext cx="1800201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de-CH" dirty="0"/>
              <a:t>energieschweiz.ch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08501" y="6453337"/>
            <a:ext cx="1067562" cy="13783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1126706-F82E-4003-B37F-DDFD46B67EBD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68500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5000"/>
        </a:lnSpc>
        <a:spcBef>
          <a:spcPts val="0"/>
        </a:spcBef>
        <a:buFont typeface="+mj-lt"/>
        <a:buNone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76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64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152000" indent="-288000" algn="l" defTabSz="914400" rtl="0" eaLnBrk="1" latinLnBrk="0" hangingPunct="1">
        <a:lnSpc>
          <a:spcPct val="105000"/>
        </a:lnSpc>
        <a:spcBef>
          <a:spcPts val="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‹N°›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11017224" cy="28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200" cap="all" baseline="0" dirty="0">
                <a:latin typeface="+mn-lt"/>
              </a:rPr>
              <a:t>Austausch Mobilität BFE  ▪ Sektion Energieeffizienter Verkehr  </a:t>
            </a:r>
            <a:r>
              <a:rPr lang="en-GB" sz="1200" cap="all" baseline="0" noProof="0" dirty="0">
                <a:latin typeface="+mn-lt"/>
              </a:rPr>
              <a:t>▪ </a:t>
            </a:r>
            <a:r>
              <a:rPr lang="de-CH" sz="1200" cap="all" baseline="0" noProof="0" dirty="0">
                <a:latin typeface="+mn-lt"/>
              </a:rPr>
              <a:t>16. November </a:t>
            </a:r>
            <a:r>
              <a:rPr lang="de-CH" sz="1200" cap="all" baseline="0" dirty="0">
                <a:latin typeface="+mn-lt"/>
              </a:rPr>
              <a:t>2023</a:t>
            </a: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43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svizzeraenergia.ch/programmi/segui-la-corrente/elettromobilita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svizzeraenergia.ch/programmi/segui-la-corrente/elettromobilita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5D1C69-A935-4CC5-BAEF-5D15E3605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segui-la-corrente.ch</a:t>
            </a:r>
            <a:endParaRPr lang="fr-CH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D7D73B-BBA2-4875-AF15-6FB5F718C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751" y="2179664"/>
            <a:ext cx="5220582" cy="176419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 slide successiva deve obbligatoriamente essere utilizzata in caso di evento informativo sulla mobilità elettrica</a:t>
            </a:r>
            <a:endParaRPr lang="fr-CH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D610812C-58B3-4357-B27A-EBCBDE70A55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68624" y="1592796"/>
            <a:ext cx="5508625" cy="2937933"/>
          </a:xfrm>
        </p:spPr>
      </p:pic>
      <p:sp>
        <p:nvSpPr>
          <p:cNvPr id="8" name="Textfeld 6">
            <a:extLst>
              <a:ext uri="{FF2B5EF4-FFF2-40B4-BE49-F238E27FC236}">
                <a16:creationId xmlns:a16="http://schemas.microsoft.com/office/drawing/2014/main" id="{27C677C5-47B2-4F4B-882D-42BB2C21C8BC}"/>
              </a:ext>
            </a:extLst>
          </p:cNvPr>
          <p:cNvSpPr txBox="1"/>
          <p:nvPr/>
        </p:nvSpPr>
        <p:spPr>
          <a:xfrm>
            <a:off x="4429828" y="64623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svizzeraenergia.ch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062A7A0-0E9D-422F-9667-DAD22116971A}"/>
              </a:ext>
            </a:extLst>
          </p:cNvPr>
          <p:cNvSpPr txBox="1"/>
          <p:nvPr/>
        </p:nvSpPr>
        <p:spPr>
          <a:xfrm>
            <a:off x="2541238" y="64623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Pulverstrasse</a:t>
            </a:r>
            <a:r>
              <a:rPr lang="de-DE" sz="800" dirty="0">
                <a:solidFill>
                  <a:schemeClr val="accent3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CH-3063 Ittigen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E60B9AB-766F-422F-AA27-07F144496532}"/>
              </a:ext>
            </a:extLst>
          </p:cNvPr>
          <p:cNvSpPr txBox="1"/>
          <p:nvPr/>
        </p:nvSpPr>
        <p:spPr>
          <a:xfrm>
            <a:off x="673471" y="64617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SvizzeraEnergia</a:t>
            </a:r>
            <a:endParaRPr lang="de-DE" sz="800" dirty="0">
              <a:solidFill>
                <a:schemeClr val="accent3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 dirty="0" err="1">
                <a:solidFill>
                  <a:schemeClr val="accent3"/>
                </a:solidFill>
              </a:rPr>
              <a:t>Ufficio</a:t>
            </a:r>
            <a:r>
              <a:rPr lang="fr-FR" sz="800" dirty="0">
                <a:solidFill>
                  <a:schemeClr val="accent3"/>
                </a:solidFill>
              </a:rPr>
              <a:t> </a:t>
            </a:r>
            <a:r>
              <a:rPr lang="fr-FR" sz="800" dirty="0" err="1">
                <a:solidFill>
                  <a:schemeClr val="accent3"/>
                </a:solidFill>
              </a:rPr>
              <a:t>federale</a:t>
            </a:r>
            <a:r>
              <a:rPr lang="fr-FR" sz="800" dirty="0">
                <a:solidFill>
                  <a:schemeClr val="accent3"/>
                </a:solidFill>
              </a:rPr>
              <a:t> </a:t>
            </a:r>
            <a:r>
              <a:rPr lang="fr-FR" sz="800" dirty="0" err="1">
                <a:solidFill>
                  <a:schemeClr val="accent3"/>
                </a:solidFill>
              </a:rPr>
              <a:t>dell'energia</a:t>
            </a:r>
            <a:r>
              <a:rPr lang="fr-FR" sz="800" dirty="0">
                <a:solidFill>
                  <a:schemeClr val="accent3"/>
                </a:solidFill>
              </a:rPr>
              <a:t> UFE</a:t>
            </a:r>
            <a:endParaRPr lang="de-CH" sz="800" dirty="0">
              <a:solidFill>
                <a:schemeClr val="accent3"/>
              </a:solidFill>
            </a:endParaRPr>
          </a:p>
        </p:txBody>
      </p:sp>
      <p:pic>
        <p:nvPicPr>
          <p:cNvPr id="3074" name="Picture 2" descr="SvizzeraEnergia - Mobilservice">
            <a:extLst>
              <a:ext uri="{FF2B5EF4-FFF2-40B4-BE49-F238E27FC236}">
                <a16:creationId xmlns:a16="http://schemas.microsoft.com/office/drawing/2014/main" id="{25AC613D-D6B5-4B9E-A9B4-3E76D86E3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604" y="6176964"/>
            <a:ext cx="256002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99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F8250-96F7-B1B4-E112-BBB66C8A9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1E269E-B10C-DD54-019F-B9CBC8631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solidFill>
                  <a:schemeClr val="bg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segui-la-corrente.ch</a:t>
            </a:r>
            <a:endParaRPr lang="fr-CH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F9C20B-C6C2-1D1B-6850-401C67238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378" y="1592796"/>
            <a:ext cx="5220582" cy="4584167"/>
          </a:xfrm>
        </p:spPr>
        <p:txBody>
          <a:bodyPr>
            <a:normAutofit lnSpcReduction="10000"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Il principale canale di Svizzera Energia per raggiungere i privati attraverso i 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media digitali.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Campagna di comunicazione per promuovere la 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mobilità elettrica.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it-IT" dirty="0">
                <a:solidFill>
                  <a:srgbClr val="0C273C"/>
                </a:solidFill>
                <a:latin typeface="Arial" panose="020B0604020202020204"/>
              </a:rPr>
              <a:t> 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Posizionamento come piattaforma per 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informazioni affidabili, obiettive e chiare.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à"/>
              <a:defRPr/>
            </a:pPr>
            <a:r>
              <a:rPr lang="it-IT" dirty="0">
                <a:solidFill>
                  <a:srgbClr val="0C273C"/>
                </a:solidFill>
                <a:latin typeface="Arial" panose="020B0604020202020204"/>
              </a:rPr>
              <a:t> 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Obiettivo: contribuire a 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rimuovere le barriere emotive 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C273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attraverso una migliore comprensione dei temi (clima / energia / auto / ricarica).</a:t>
            </a:r>
            <a:endParaRPr lang="fr-CH" dirty="0"/>
          </a:p>
        </p:txBody>
      </p:sp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D1B413CA-7CAA-4E7B-BD0C-ECBD1E62EF4C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6168624" y="1592796"/>
            <a:ext cx="5508625" cy="2937933"/>
          </a:xfrm>
        </p:spPr>
      </p:pic>
      <p:sp>
        <p:nvSpPr>
          <p:cNvPr id="8" name="Textfeld 6">
            <a:extLst>
              <a:ext uri="{FF2B5EF4-FFF2-40B4-BE49-F238E27FC236}">
                <a16:creationId xmlns:a16="http://schemas.microsoft.com/office/drawing/2014/main" id="{42FAC0DD-1F2B-A070-93CB-7655E00AD1D9}"/>
              </a:ext>
            </a:extLst>
          </p:cNvPr>
          <p:cNvSpPr txBox="1"/>
          <p:nvPr/>
        </p:nvSpPr>
        <p:spPr>
          <a:xfrm>
            <a:off x="4429828" y="6462378"/>
            <a:ext cx="1602548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Infoline 0848 444 444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svizzeraenergia.ch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209BD83-BCAF-748A-95F0-4601B417477A}"/>
              </a:ext>
            </a:extLst>
          </p:cNvPr>
          <p:cNvSpPr txBox="1"/>
          <p:nvPr/>
        </p:nvSpPr>
        <p:spPr>
          <a:xfrm>
            <a:off x="2541238" y="6462378"/>
            <a:ext cx="1513384" cy="28184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Pulverstrasse</a:t>
            </a:r>
            <a:r>
              <a:rPr lang="de-DE" sz="800" dirty="0">
                <a:solidFill>
                  <a:schemeClr val="accent3"/>
                </a:solidFill>
              </a:rPr>
              <a:t> 13</a:t>
            </a:r>
          </a:p>
          <a:p>
            <a:pPr>
              <a:lnSpc>
                <a:spcPct val="100000"/>
              </a:lnSpc>
            </a:pPr>
            <a:r>
              <a:rPr lang="de-DE" sz="800" dirty="0">
                <a:solidFill>
                  <a:schemeClr val="accent3"/>
                </a:solidFill>
              </a:rPr>
              <a:t>CH-3063 Ittigen</a:t>
            </a:r>
            <a:endParaRPr lang="de-CH" sz="800" dirty="0">
              <a:solidFill>
                <a:schemeClr val="accent3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706A362-F7FD-808F-6B1A-A074A5AB186A}"/>
              </a:ext>
            </a:extLst>
          </p:cNvPr>
          <p:cNvSpPr txBox="1"/>
          <p:nvPr/>
        </p:nvSpPr>
        <p:spPr>
          <a:xfrm>
            <a:off x="673471" y="6461720"/>
            <a:ext cx="1513384" cy="2818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de-DE" sz="800" dirty="0" err="1">
                <a:solidFill>
                  <a:schemeClr val="accent3"/>
                </a:solidFill>
              </a:rPr>
              <a:t>SvizzeraEnergia</a:t>
            </a:r>
            <a:endParaRPr lang="de-DE" sz="800" dirty="0">
              <a:solidFill>
                <a:schemeClr val="accent3"/>
              </a:solidFill>
            </a:endParaRPr>
          </a:p>
          <a:p>
            <a:pPr>
              <a:lnSpc>
                <a:spcPct val="100000"/>
              </a:lnSpc>
            </a:pPr>
            <a:r>
              <a:rPr lang="fr-FR" sz="800" dirty="0" err="1">
                <a:solidFill>
                  <a:schemeClr val="accent3"/>
                </a:solidFill>
              </a:rPr>
              <a:t>Ufficio</a:t>
            </a:r>
            <a:r>
              <a:rPr lang="fr-FR" sz="800" dirty="0">
                <a:solidFill>
                  <a:schemeClr val="accent3"/>
                </a:solidFill>
              </a:rPr>
              <a:t> </a:t>
            </a:r>
            <a:r>
              <a:rPr lang="fr-FR" sz="800" dirty="0" err="1">
                <a:solidFill>
                  <a:schemeClr val="accent3"/>
                </a:solidFill>
              </a:rPr>
              <a:t>federale</a:t>
            </a:r>
            <a:r>
              <a:rPr lang="fr-FR" sz="800" dirty="0">
                <a:solidFill>
                  <a:schemeClr val="accent3"/>
                </a:solidFill>
              </a:rPr>
              <a:t> </a:t>
            </a:r>
            <a:r>
              <a:rPr lang="fr-FR" sz="800" dirty="0" err="1">
                <a:solidFill>
                  <a:schemeClr val="accent3"/>
                </a:solidFill>
              </a:rPr>
              <a:t>dell'energia</a:t>
            </a:r>
            <a:r>
              <a:rPr lang="fr-FR" sz="800" dirty="0">
                <a:solidFill>
                  <a:schemeClr val="accent3"/>
                </a:solidFill>
              </a:rPr>
              <a:t> UFE</a:t>
            </a:r>
            <a:endParaRPr lang="de-CH" sz="800" dirty="0">
              <a:solidFill>
                <a:schemeClr val="accent3"/>
              </a:solidFill>
            </a:endParaRPr>
          </a:p>
        </p:txBody>
      </p:sp>
      <p:pic>
        <p:nvPicPr>
          <p:cNvPr id="3074" name="Picture 2" descr="SvizzeraEnergia - Mobilservice">
            <a:extLst>
              <a:ext uri="{FF2B5EF4-FFF2-40B4-BE49-F238E27FC236}">
                <a16:creationId xmlns:a16="http://schemas.microsoft.com/office/drawing/2014/main" id="{61AFC60E-B556-47A0-0154-121FA2ABE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604" y="6176964"/>
            <a:ext cx="256002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56686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662890327] Präsentation Breitbild_d_16-9.potx [Schreibgeschützt]" id="{1C675BF8-4849-4774-9FDF-431AD8E440D9}" vid="{B97E4143-90AA-4A04-A567-283586E7D81F}"/>
    </a:ext>
  </a:extLst>
</a:theme>
</file>

<file path=ppt/theme/theme2.xml><?xml version="1.0" encoding="utf-8"?>
<a:theme xmlns:a="http://schemas.openxmlformats.org/drawingml/2006/main" name="1_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254266355] Präsentation Breitbild_f_16-9.potx [Lecture seule]" id="{DC5CD8D1-C58D-41D8-B1CF-8FC5F6030042}" vid="{D0438C49-F091-4E58-9CF1-6930907C55DB}"/>
    </a:ext>
  </a:extLst>
</a:theme>
</file>

<file path=ppt/theme/theme3.xml><?xml version="1.0" encoding="utf-8"?>
<a:theme xmlns:a="http://schemas.openxmlformats.org/drawingml/2006/main" name="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Benutzerdefiniertes Design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[877511482] 20210506-präsentationMO-workinprogress [Lecture seule]" id="{11411EFC-0BF1-471B-BA12-4CA79E96EC56}" vid="{EE04C765-1814-4B05-918B-F95BB1B67F51}"/>
    </a:ext>
  </a:extLst>
</a:theme>
</file>

<file path=ppt/theme/theme7.xml><?xml version="1.0" encoding="utf-8"?>
<a:theme xmlns:a="http://schemas.openxmlformats.org/drawingml/2006/main" name="3_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energieschweiz">
      <a:dk1>
        <a:sysClr val="windowText" lastClr="000000"/>
      </a:dk1>
      <a:lt1>
        <a:sysClr val="window" lastClr="FFFFFF"/>
      </a:lt1>
      <a:dk2>
        <a:srgbClr val="4B4B4B"/>
      </a:dk2>
      <a:lt2>
        <a:srgbClr val="F0F7FC"/>
      </a:lt2>
      <a:accent1>
        <a:srgbClr val="12385F"/>
      </a:accent1>
      <a:accent2>
        <a:srgbClr val="69ACDF"/>
      </a:accent2>
      <a:accent3>
        <a:srgbClr val="EA5B0C"/>
      </a:accent3>
      <a:accent4>
        <a:srgbClr val="F7A823"/>
      </a:accent4>
      <a:accent5>
        <a:srgbClr val="99A93A"/>
      </a:accent5>
      <a:accent6>
        <a:srgbClr val="592147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4C8748B2ED38418F0EECD74C917886" ma:contentTypeVersion="17" ma:contentTypeDescription="Crée un document." ma:contentTypeScope="" ma:versionID="65974e94be6003e41392f0c983294bed">
  <xsd:schema xmlns:xsd="http://www.w3.org/2001/XMLSchema" xmlns:xs="http://www.w3.org/2001/XMLSchema" xmlns:p="http://schemas.microsoft.com/office/2006/metadata/properties" xmlns:ns2="f4d3e30e-a30f-47af-b67b-60bdcd69c3f4" xmlns:ns3="a2886ae9-3f43-46a4-a350-81a5f6bb12cf" targetNamespace="http://schemas.microsoft.com/office/2006/metadata/properties" ma:root="true" ma:fieldsID="3b18348287569466c4413389f4a5ebd1" ns2:_="" ns3:_="">
    <xsd:import namespace="f4d3e30e-a30f-47af-b67b-60bdcd69c3f4"/>
    <xsd:import namespace="a2886ae9-3f43-46a4-a350-81a5f6bb12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3:TaxCatchAll" minOccurs="0"/>
                <xsd:element ref="ns2:lcf76f155ced4ddcb4097134ff3c332f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d3e30e-a30f-47af-b67b-60bdcd69c3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c8b572ca-3eb9-4bb4-b613-c72ef08702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86ae9-3f43-46a4-a350-81a5f6bb12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caa6e5d-c2fb-4331-b5a2-1ae8c32c4bf9}" ma:internalName="TaxCatchAll" ma:showField="CatchAllData" ma:web="a2886ae9-3f43-46a4-a350-81a5f6bb12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886ae9-3f43-46a4-a350-81a5f6bb12cf" xsi:nil="true"/>
    <lcf76f155ced4ddcb4097134ff3c332f xmlns="f4d3e30e-a30f-47af-b67b-60bdcd69c3f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510881-1983-4078-8F9D-CD3596338EF3}"/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c9077d15-72ed-4fec-bcfe-3472729e9195"/>
    <ds:schemaRef ds:uri="http://schemas.microsoft.com/office/2006/metadata/properties"/>
    <ds:schemaRef ds:uri="http://www.w3.org/XML/1998/namespace"/>
    <ds:schemaRef ds:uri="http://purl.org/dc/terms/"/>
    <ds:schemaRef ds:uri="4b43ad59-e4c0-4f77-8a98-373d04c8901a"/>
    <ds:schemaRef ds:uri="a2886ae9-3f43-46a4-a350-81a5f6bb12cf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Präsentation Breitbild_d_16-9</Template>
  <TotalTime>0</TotalTime>
  <Words>115</Words>
  <Application>Microsoft Office PowerPoint</Application>
  <PresentationFormat>Grand écran</PresentationFormat>
  <Paragraphs>19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2</vt:i4>
      </vt:variant>
    </vt:vector>
  </HeadingPairs>
  <TitlesOfParts>
    <vt:vector size="12" baseType="lpstr">
      <vt:lpstr>Arial</vt:lpstr>
      <vt:lpstr>Arial Black</vt:lpstr>
      <vt:lpstr>Wingdings</vt:lpstr>
      <vt:lpstr>Benutzerdefiniertes Design</vt:lpstr>
      <vt:lpstr>1_Benutzerdefiniertes Design</vt:lpstr>
      <vt:lpstr>BFE-Praesentation</vt:lpstr>
      <vt:lpstr>1_BFE-Praesentation</vt:lpstr>
      <vt:lpstr>2_BFE-Praesentation</vt:lpstr>
      <vt:lpstr>2_Benutzerdefiniertes Design</vt:lpstr>
      <vt:lpstr>3_BFE-Praesentation</vt:lpstr>
      <vt:lpstr>segui-la-corrente.ch</vt:lpstr>
      <vt:lpstr>segui-la-corrente.ch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Präsentation</dc:title>
  <dc:creator>Diaz Paula BFE</dc:creator>
  <cp:lastModifiedBy>Tria Bellinda BFE</cp:lastModifiedBy>
  <cp:revision>373</cp:revision>
  <cp:lastPrinted>2023-01-18T14:06:05Z</cp:lastPrinted>
  <dcterms:created xsi:type="dcterms:W3CDTF">2021-06-04T08:08:58Z</dcterms:created>
  <dcterms:modified xsi:type="dcterms:W3CDTF">2025-02-19T10:11:01Z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0x0101003A4C8748B2ED38418F0EECD74C917886</vt:lpwstr>
  </property>
</Properties>
</file>